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9" r:id="rId3"/>
    <p:sldId id="257" r:id="rId4"/>
    <p:sldId id="258" r:id="rId5"/>
    <p:sldId id="259" r:id="rId6"/>
    <p:sldId id="280" r:id="rId7"/>
    <p:sldId id="261" r:id="rId8"/>
    <p:sldId id="260" r:id="rId9"/>
    <p:sldId id="281" r:id="rId10"/>
    <p:sldId id="263" r:id="rId11"/>
    <p:sldId id="266" r:id="rId12"/>
    <p:sldId id="282" r:id="rId13"/>
    <p:sldId id="283" r:id="rId14"/>
    <p:sldId id="274" r:id="rId15"/>
    <p:sldId id="284" r:id="rId16"/>
    <p:sldId id="269" r:id="rId17"/>
    <p:sldId id="285" r:id="rId18"/>
    <p:sldId id="286" r:id="rId1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56" autoAdjust="0"/>
    <p:restoredTop sz="79661" autoAdjust="0"/>
  </p:normalViewPr>
  <p:slideViewPr>
    <p:cSldViewPr>
      <p:cViewPr varScale="1">
        <p:scale>
          <a:sx n="102" d="100"/>
          <a:sy n="102" d="100"/>
        </p:scale>
        <p:origin x="363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2B342-C90D-4F6C-87AD-9DF7657A5A76}" type="datetimeFigureOut">
              <a:rPr lang="zh-CN" altLang="en-US" smtClean="0"/>
              <a:t>2014/8/1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50D95-B1A5-49EE-8810-0FD0407DB6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59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大家好，我们组为大家带来的是一款电商网站，我们的成员是刘桐彤，包煜和赵馨逸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197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在项目的进行结尾，我们组出现了一些小插曲，我们没能按时提交页面，而是迟交了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个多小时，这也让我们对我们本次的项目合作进行了很多讨论和反思，我们也希望在此能与大家分享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87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在项目的进行结尾，我们组出现了一些小插曲，我们没能按时提交页面，而是迟交了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个多小时，这也让我们对我们本次的项目合作进行了很多讨论和反思，我们也希望在此能与大家分享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MVC</a:t>
            </a:r>
            <a:r>
              <a:rPr lang="zh-CN" altLang="en-US" dirty="0" smtClean="0"/>
              <a:t>拥有耦合性低、重用性高、可维护性高等优点，这也一定程度上使我们在编码的过程中，更清晰地分工合作。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09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665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在网站开始前，我们基于选择的电商主题，主要参看了天猫网站，淘宝网站，京东网站等大型电商网站，由此得到了我们的需求分析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018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在网站开始前，我们基于选择的电商主题，主要参看了天猫网站，淘宝网站，京东网站等大型电商网站，由此得到了我们的需求分析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在功能需求方面，我们主要需要完成消费者和商家店铺两大用户等功能。</a:t>
            </a:r>
            <a:endParaRPr lang="en-US" altLang="zh-CN" dirty="0" smtClean="0"/>
          </a:p>
          <a:p>
            <a:r>
              <a:rPr lang="zh-CN" altLang="en-US" dirty="0" smtClean="0"/>
              <a:t>除此之外，我们努力通过细节来达到更好的用户体验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083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我们采用</a:t>
            </a:r>
            <a:r>
              <a:rPr lang="en-US" altLang="zh-CN" dirty="0" smtClean="0"/>
              <a:t>view logic data</a:t>
            </a:r>
            <a:r>
              <a:rPr lang="zh-CN" altLang="en-US" dirty="0" smtClean="0"/>
              <a:t>分工模式对工作进行分工，我们通过</a:t>
            </a:r>
            <a:r>
              <a:rPr lang="en-US" altLang="zh-CN" dirty="0" err="1" smtClean="0"/>
              <a:t>xxxxxxxxxx</a:t>
            </a:r>
            <a:r>
              <a:rPr lang="zh-CN" altLang="en-US" dirty="0" smtClean="0"/>
              <a:t>实现了一个较为完善的大型电商网站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7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中期检查前我们一个人负责一部分，后期我们考虑到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工作量巨大，由一人完成</a:t>
            </a:r>
            <a:r>
              <a:rPr lang="en-US" altLang="zh-CN" dirty="0" err="1" smtClean="0"/>
              <a:t>logicdata</a:t>
            </a:r>
            <a:r>
              <a:rPr lang="zh-CN" altLang="en-US" dirty="0" smtClean="0"/>
              <a:t>，其余两人实现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，这也让我们的页面能够更加精细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452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我们实现了开头需求分析中的全部内容，并且在细节上进行了诸多细化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1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正因为我们在诸多细节的细化，我们网站用户体验有着很不错的效果，比如页面的多种排序方式，按照各种热度排行显示商品，实现购物车概念完成购物付款分离，多订单管理，多状态管理，多地址管理等等，接下来我们将给大家看一段网站使用的视频展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63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正如我们刚刚提到的，我们的网站有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0D95-B1A5-49EE-8810-0FD0407DB6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07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6741741" y="195486"/>
            <a:ext cx="288032" cy="288032"/>
            <a:chOff x="7164288" y="267494"/>
            <a:chExt cx="288032" cy="288032"/>
          </a:xfrm>
        </p:grpSpPr>
        <p:sp>
          <p:nvSpPr>
            <p:cNvPr id="27" name="椭圆 26"/>
            <p:cNvSpPr/>
            <p:nvPr/>
          </p:nvSpPr>
          <p:spPr>
            <a:xfrm>
              <a:off x="7164288" y="267494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 flipH="1">
              <a:off x="7235818" y="372838"/>
              <a:ext cx="144971" cy="77344"/>
              <a:chOff x="6032720" y="491873"/>
              <a:chExt cx="268428" cy="143210"/>
            </a:xfrm>
          </p:grpSpPr>
          <p:sp>
            <p:nvSpPr>
              <p:cNvPr id="29" name="等腰三角形 28"/>
              <p:cNvSpPr/>
              <p:nvPr/>
            </p:nvSpPr>
            <p:spPr>
              <a:xfrm rot="5400000">
                <a:off x="6022843" y="501750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5400000">
                <a:off x="6167815" y="501751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 userDrawn="1"/>
        </p:nvGrpSpPr>
        <p:grpSpPr>
          <a:xfrm>
            <a:off x="8613949" y="195486"/>
            <a:ext cx="288032" cy="288032"/>
            <a:chOff x="6732240" y="267494"/>
            <a:chExt cx="288032" cy="288032"/>
          </a:xfrm>
        </p:grpSpPr>
        <p:sp>
          <p:nvSpPr>
            <p:cNvPr id="32" name="椭圆 31"/>
            <p:cNvSpPr/>
            <p:nvPr/>
          </p:nvSpPr>
          <p:spPr>
            <a:xfrm>
              <a:off x="6732240" y="267494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814528" y="372838"/>
              <a:ext cx="144971" cy="77344"/>
              <a:chOff x="6032720" y="491873"/>
              <a:chExt cx="268428" cy="143210"/>
            </a:xfrm>
          </p:grpSpPr>
          <p:sp>
            <p:nvSpPr>
              <p:cNvPr id="34" name="等腰三角形 33"/>
              <p:cNvSpPr/>
              <p:nvPr/>
            </p:nvSpPr>
            <p:spPr>
              <a:xfrm rot="5400000">
                <a:off x="6022843" y="501750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 rot="5400000">
                <a:off x="6167815" y="501751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6" name="组合 35"/>
          <p:cNvGrpSpPr/>
          <p:nvPr userDrawn="1"/>
        </p:nvGrpSpPr>
        <p:grpSpPr>
          <a:xfrm>
            <a:off x="7365810" y="195486"/>
            <a:ext cx="288032" cy="288032"/>
            <a:chOff x="6732240" y="267494"/>
            <a:chExt cx="288032" cy="288032"/>
          </a:xfrm>
        </p:grpSpPr>
        <p:sp>
          <p:nvSpPr>
            <p:cNvPr id="37" name="椭圆 36"/>
            <p:cNvSpPr/>
            <p:nvPr/>
          </p:nvSpPr>
          <p:spPr>
            <a:xfrm>
              <a:off x="6732240" y="267494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840252" y="364864"/>
              <a:ext cx="72008" cy="108000"/>
              <a:chOff x="6876256" y="699542"/>
              <a:chExt cx="72008" cy="10800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6876256" y="699542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6948264" y="699542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 userDrawn="1"/>
        </p:nvGrpSpPr>
        <p:grpSpPr>
          <a:xfrm>
            <a:off x="7989879" y="195486"/>
            <a:ext cx="288032" cy="288032"/>
            <a:chOff x="7344308" y="275469"/>
            <a:chExt cx="288032" cy="288032"/>
          </a:xfrm>
        </p:grpSpPr>
        <p:sp>
          <p:nvSpPr>
            <p:cNvPr id="42" name="椭圆 41"/>
            <p:cNvSpPr/>
            <p:nvPr/>
          </p:nvSpPr>
          <p:spPr>
            <a:xfrm>
              <a:off x="7344308" y="275469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430372" y="361018"/>
              <a:ext cx="108000" cy="108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27534"/>
            <a:ext cx="9144000" cy="410445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365924"/>
            <a:ext cx="320384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DOCUME~1\ADMINI~1\APPLIC~1\360se6\USERDA~1\Temp\120859~1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" y="0"/>
            <a:ext cx="914399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/>
        </p:nvCxnSpPr>
        <p:spPr>
          <a:xfrm>
            <a:off x="2204506" y="2787774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204506" y="3723878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04506" y="2931790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OurTmall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80570" y="3949774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Design by 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TongtongLiu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XinyiZhao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YuBao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284317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:wipe/>
      </p:transition>
    </mc:Choice>
    <mc:Fallback xmlns="">
      <p:transition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5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ministrator\桌面\睿泰集团员工培养计划-解决方案部-JYY\其他\PPT素材\图标\平面小图标\easyicon_net_20140625110035200\11225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77" y="2895359"/>
            <a:ext cx="1449250" cy="14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Documents and Settings\Administrator\桌面\睿泰集团员工培养计划-解决方案部-JYY\其他\PPT素材\图标\平面小图标\easyicon_net_20140625110035200\112255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69106"/>
            <a:ext cx="1449250" cy="14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Documents and Settings\Administrator\桌面\睿泰集团员工培养计划-解决方案部-JYY\其他\PPT素材\图标\平面小图标\easyicon_net_20140625110035200\112255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570" y="2895359"/>
            <a:ext cx="1449250" cy="14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Documents and Settings\Administrator\桌面\睿泰集团员工培养计划-解决方案部-JYY\其他\PPT素材\图标\平面小图标\easyicon_net_20140625110035200\112255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3" y="1181339"/>
            <a:ext cx="1449250" cy="14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</a:p>
        </p:txBody>
      </p:sp>
      <p:sp>
        <p:nvSpPr>
          <p:cNvPr id="13" name="TextBox 27"/>
          <p:cNvSpPr txBox="1"/>
          <p:nvPr/>
        </p:nvSpPr>
        <p:spPr>
          <a:xfrm>
            <a:off x="6568211" y="1448906"/>
            <a:ext cx="1944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商品打分系统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评论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8"/>
          <p:cNvSpPr txBox="1"/>
          <p:nvPr/>
        </p:nvSpPr>
        <p:spPr>
          <a:xfrm>
            <a:off x="6660232" y="3132130"/>
            <a:ext cx="1944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商家商品管理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商家订单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15" name="TextBox 29"/>
          <p:cNvSpPr txBox="1"/>
          <p:nvPr/>
        </p:nvSpPr>
        <p:spPr>
          <a:xfrm>
            <a:off x="2233212" y="1101312"/>
            <a:ext cx="1397646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登陆注册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信息维护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搜索功能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排序功能</a:t>
            </a:r>
          </a:p>
        </p:txBody>
      </p:sp>
      <p:sp>
        <p:nvSpPr>
          <p:cNvPr id="16" name="TextBox 27"/>
          <p:cNvSpPr txBox="1"/>
          <p:nvPr/>
        </p:nvSpPr>
        <p:spPr>
          <a:xfrm>
            <a:off x="2233212" y="2762799"/>
            <a:ext cx="3150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浏览商品、店铺（按热度排序）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收藏商品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购物（购物车，多地址）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管理（多状态订单）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938740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3-2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059582"/>
            <a:ext cx="3240360" cy="216152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363838"/>
            <a:ext cx="3245441" cy="1228165"/>
          </a:xfrm>
          <a:prstGeom prst="rect">
            <a:avLst/>
          </a:prstGeom>
        </p:spPr>
      </p:pic>
      <p:sp>
        <p:nvSpPr>
          <p:cNvPr id="31" name="TextBox 7"/>
          <p:cNvSpPr txBox="1"/>
          <p:nvPr/>
        </p:nvSpPr>
        <p:spPr>
          <a:xfrm>
            <a:off x="251520" y="1071691"/>
            <a:ext cx="5040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首页页面大气美观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店铺页面细节多样：多种方式排列，多种显示方式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购买便捷细致：多地址管理，购物车价格随时更新，多订单状态管理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16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-27042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3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2108726"/>
            <a:ext cx="175599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Four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635" y="2650343"/>
            <a:ext cx="282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系统特色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4253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04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408719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76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系统特色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949568" y="1995686"/>
            <a:ext cx="2169656" cy="1512168"/>
            <a:chOff x="5949568" y="1995686"/>
            <a:chExt cx="2169656" cy="1512168"/>
          </a:xfrm>
        </p:grpSpPr>
        <p:sp>
          <p:nvSpPr>
            <p:cNvPr id="15" name="矩形标注 14"/>
            <p:cNvSpPr/>
            <p:nvPr/>
          </p:nvSpPr>
          <p:spPr>
            <a:xfrm>
              <a:off x="5949568" y="1995686"/>
              <a:ext cx="2169656" cy="1512168"/>
            </a:xfrm>
            <a:prstGeom prst="wedgeRectCallout">
              <a:avLst>
                <a:gd name="adj1" fmla="val -49591"/>
                <a:gd name="adj2" fmla="val 74594"/>
              </a:avLst>
            </a:prstGeom>
            <a:solidFill>
              <a:srgbClr val="F2F2F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49568" y="2013106"/>
              <a:ext cx="2169656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逻辑复杂，数据库相互关联繁多，页面跳转众多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4" name="Picture 2" descr="C:\Documents and Settings\Administrator\桌面\睿泰集团员工培养计划-解决方案部-JYY\其他\PPT素材\图标\平面小图标\2\50478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313907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组合 24"/>
          <p:cNvGrpSpPr/>
          <p:nvPr/>
        </p:nvGrpSpPr>
        <p:grpSpPr>
          <a:xfrm>
            <a:off x="3022361" y="1164987"/>
            <a:ext cx="2557751" cy="1743925"/>
            <a:chOff x="3166239" y="1216479"/>
            <a:chExt cx="2207265" cy="1754326"/>
          </a:xfrm>
        </p:grpSpPr>
        <p:sp>
          <p:nvSpPr>
            <p:cNvPr id="14" name="矩形标注 13"/>
            <p:cNvSpPr/>
            <p:nvPr/>
          </p:nvSpPr>
          <p:spPr>
            <a:xfrm>
              <a:off x="3166239" y="1220604"/>
              <a:ext cx="2169656" cy="1512168"/>
            </a:xfrm>
            <a:prstGeom prst="wedgeRectCallout">
              <a:avLst>
                <a:gd name="adj1" fmla="val 983"/>
                <a:gd name="adj2" fmla="val 75305"/>
              </a:avLst>
            </a:prstGeom>
            <a:solidFill>
              <a:srgbClr val="F2F2F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03848" y="1216479"/>
              <a:ext cx="21696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网站规模庞大：不仅体现在页面数量，更体现在操作的复杂度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5" name="Picture 3" descr="C:\Documents and Settings\Administrator\桌面\睿泰集团员工培养计划-解决方案部-JYY\其他\PPT素材\图标\平面小图标\2\50479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7190" y="2389007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816292" y="2436796"/>
            <a:ext cx="1868357" cy="1296144"/>
            <a:chOff x="611560" y="1995686"/>
            <a:chExt cx="2169656" cy="1512168"/>
          </a:xfrm>
        </p:grpSpPr>
        <p:sp>
          <p:nvSpPr>
            <p:cNvPr id="13" name="矩形标注 12"/>
            <p:cNvSpPr/>
            <p:nvPr/>
          </p:nvSpPr>
          <p:spPr>
            <a:xfrm>
              <a:off x="611560" y="1995686"/>
              <a:ext cx="2169656" cy="1512168"/>
            </a:xfrm>
            <a:prstGeom prst="wedgeRectCallout">
              <a:avLst>
                <a:gd name="adj1" fmla="val 49078"/>
                <a:gd name="adj2" fmla="val 69614"/>
              </a:avLst>
            </a:prstGeom>
            <a:solidFill>
              <a:srgbClr val="F2F2F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1560" y="1995686"/>
              <a:ext cx="21696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</a:pP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页面美观</a:t>
              </a:r>
              <a:endPara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Clr>
                  <a:schemeClr val="accent6">
                    <a:lumMod val="75000"/>
                  </a:schemeClr>
                </a:buClr>
              </a:pP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操作细致</a:t>
              </a:r>
              <a:endPara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6" name="Picture 4" descr="C:\Documents and Settings\Administrator\桌面\睿泰集团员工培养计划-解决方案部-JYY\其他\PPT素材\图标\平面小图标\2\50478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634" y="3168214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组合 19"/>
          <p:cNvGrpSpPr/>
          <p:nvPr/>
        </p:nvGrpSpPr>
        <p:grpSpPr>
          <a:xfrm>
            <a:off x="2763186" y="3147815"/>
            <a:ext cx="3175624" cy="3179111"/>
            <a:chOff x="2763186" y="3147815"/>
            <a:chExt cx="3175624" cy="3179111"/>
          </a:xfrm>
        </p:grpSpPr>
        <p:grpSp>
          <p:nvGrpSpPr>
            <p:cNvPr id="19" name="组合 18"/>
            <p:cNvGrpSpPr/>
            <p:nvPr/>
          </p:nvGrpSpPr>
          <p:grpSpPr>
            <a:xfrm>
              <a:off x="2763186" y="3147815"/>
              <a:ext cx="3175624" cy="3179111"/>
              <a:chOff x="2763186" y="3147815"/>
              <a:chExt cx="3175624" cy="3179111"/>
            </a:xfrm>
          </p:grpSpPr>
          <p:sp>
            <p:nvSpPr>
              <p:cNvPr id="11" name="饼形 10"/>
              <p:cNvSpPr/>
              <p:nvPr/>
            </p:nvSpPr>
            <p:spPr>
              <a:xfrm rot="5400000">
                <a:off x="2770458" y="3158574"/>
                <a:ext cx="3168352" cy="3168352"/>
              </a:xfrm>
              <a:prstGeom prst="pie">
                <a:avLst>
                  <a:gd name="adj1" fmla="val 12698271"/>
                  <a:gd name="adj2" fmla="val 16200000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饼形 9"/>
              <p:cNvSpPr/>
              <p:nvPr/>
            </p:nvSpPr>
            <p:spPr>
              <a:xfrm rot="2700000">
                <a:off x="2763186" y="3147816"/>
                <a:ext cx="3168352" cy="3168352"/>
              </a:xfrm>
              <a:prstGeom prst="pie">
                <a:avLst>
                  <a:gd name="adj1" fmla="val 11647033"/>
                  <a:gd name="adj2" fmla="val 15443818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饼形 8"/>
              <p:cNvSpPr/>
              <p:nvPr/>
            </p:nvSpPr>
            <p:spPr>
              <a:xfrm rot="20509694">
                <a:off x="2763186" y="3147815"/>
                <a:ext cx="3168352" cy="3168352"/>
              </a:xfrm>
              <a:prstGeom prst="pie">
                <a:avLst>
                  <a:gd name="adj1" fmla="val 11911485"/>
                  <a:gd name="adj2" fmla="val 15429133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弦形 3"/>
              <p:cNvSpPr/>
              <p:nvPr/>
            </p:nvSpPr>
            <p:spPr>
              <a:xfrm rot="8414785">
                <a:off x="3109284" y="3592650"/>
                <a:ext cx="2512216" cy="2536285"/>
              </a:xfrm>
              <a:prstGeom prst="chord">
                <a:avLst>
                  <a:gd name="adj1" fmla="val 2753391"/>
                  <a:gd name="adj2" fmla="val 12839027"/>
                </a:avLst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494777" y="4184307"/>
                <a:ext cx="23532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特色在哪啊</a:t>
                </a:r>
                <a:endParaRPr lang="zh-CN" altLang="en-US" sz="24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887494" y="3806644"/>
              <a:ext cx="503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FF"/>
                  </a:solidFill>
                  <a:latin typeface="Broadway" pitchFamily="82" charset="0"/>
                  <a:ea typeface="Kozuka Mincho Pr6N H" pitchFamily="18" charset="-128"/>
                </a:rPr>
                <a:t>01</a:t>
              </a:r>
              <a:endParaRPr lang="zh-CN" altLang="en-US" sz="2000" b="1" dirty="0">
                <a:solidFill>
                  <a:srgbClr val="FFFFFF"/>
                </a:solidFill>
                <a:latin typeface="Broadway" pitchFamily="82" charset="0"/>
                <a:ea typeface="Kozuka Mincho Pr6N H" pitchFamily="18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68617" y="3150058"/>
              <a:ext cx="518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FF"/>
                  </a:solidFill>
                  <a:latin typeface="Broadway" pitchFamily="82" charset="0"/>
                  <a:ea typeface="Kozuka Mincho Pr6N H" pitchFamily="18" charset="-128"/>
                </a:rPr>
                <a:t>02</a:t>
              </a:r>
              <a:endParaRPr lang="zh-CN" altLang="en-US" sz="2000" b="1" dirty="0">
                <a:solidFill>
                  <a:srgbClr val="FFFFFF"/>
                </a:solidFill>
                <a:latin typeface="Broadway" pitchFamily="82" charset="0"/>
                <a:ea typeface="Kozuka Mincho Pr6N H" pitchFamily="18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84642" y="3806644"/>
              <a:ext cx="518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FF"/>
                  </a:solidFill>
                  <a:latin typeface="Broadway" pitchFamily="82" charset="0"/>
                  <a:ea typeface="Kozuka Mincho Pr6N H" pitchFamily="18" charset="-128"/>
                </a:rPr>
                <a:t>03</a:t>
              </a:r>
              <a:endParaRPr lang="zh-CN" altLang="en-US" sz="2000" b="1" dirty="0">
                <a:solidFill>
                  <a:srgbClr val="FFFFFF"/>
                </a:solidFill>
                <a:latin typeface="Broadway" pitchFamily="82" charset="0"/>
                <a:ea typeface="Kozuka Mincho Pr6N H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01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2108726"/>
            <a:ext cx="1655903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Five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635" y="2650343"/>
            <a:ext cx="282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我们的反思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4253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05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408719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83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空心弧 2"/>
          <p:cNvSpPr/>
          <p:nvPr/>
        </p:nvSpPr>
        <p:spPr>
          <a:xfrm rot="16200000">
            <a:off x="709998" y="1627508"/>
            <a:ext cx="2198976" cy="2198976"/>
          </a:xfrm>
          <a:prstGeom prst="blockArc">
            <a:avLst>
              <a:gd name="adj1" fmla="val 9034725"/>
              <a:gd name="adj2" fmla="val 2183001"/>
              <a:gd name="adj3" fmla="val 827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空心弧 3"/>
          <p:cNvSpPr/>
          <p:nvPr/>
        </p:nvSpPr>
        <p:spPr>
          <a:xfrm rot="16426183">
            <a:off x="885613" y="1805390"/>
            <a:ext cx="1825288" cy="1825288"/>
          </a:xfrm>
          <a:prstGeom prst="blockArc">
            <a:avLst>
              <a:gd name="adj1" fmla="val 12042876"/>
              <a:gd name="adj2" fmla="val 2021315"/>
              <a:gd name="adj3" fmla="val 963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空心弧 4"/>
          <p:cNvSpPr/>
          <p:nvPr/>
        </p:nvSpPr>
        <p:spPr>
          <a:xfrm rot="16200000">
            <a:off x="484711" y="1450116"/>
            <a:ext cx="2560471" cy="2560471"/>
          </a:xfrm>
          <a:prstGeom prst="blockArc">
            <a:avLst>
              <a:gd name="adj1" fmla="val 7274497"/>
              <a:gd name="adj2" fmla="val 2258975"/>
              <a:gd name="adj3" fmla="val 810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3755" y="2496162"/>
            <a:ext cx="2338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做的不好的地方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694570" y="812389"/>
            <a:ext cx="5048712" cy="1218474"/>
            <a:chOff x="4879109" y="959275"/>
            <a:chExt cx="3811400" cy="1218474"/>
          </a:xfrm>
        </p:grpSpPr>
        <p:sp>
          <p:nvSpPr>
            <p:cNvPr id="23" name="矩形 22"/>
            <p:cNvSpPr/>
            <p:nvPr/>
          </p:nvSpPr>
          <p:spPr>
            <a:xfrm>
              <a:off x="4973633" y="1074849"/>
              <a:ext cx="360040" cy="2305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79109" y="1346752"/>
              <a:ext cx="381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混乱的项目管理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的编写页面，代码转用的不方便；接口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对接商量有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误；接口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返回不规范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437709" y="959275"/>
              <a:ext cx="20211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5">
                      <a:lumMod val="75000"/>
                    </a:schemeClr>
                  </a:solidFill>
                </a:rPr>
                <a:t>70%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731096" y="2098538"/>
            <a:ext cx="5035378" cy="1218474"/>
            <a:chOff x="4879109" y="2212719"/>
            <a:chExt cx="3811399" cy="1218474"/>
          </a:xfrm>
        </p:grpSpPr>
        <p:sp>
          <p:nvSpPr>
            <p:cNvPr id="27" name="矩形 26"/>
            <p:cNvSpPr/>
            <p:nvPr/>
          </p:nvSpPr>
          <p:spPr>
            <a:xfrm>
              <a:off x="4973633" y="2328293"/>
              <a:ext cx="360040" cy="2305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79109" y="2600196"/>
              <a:ext cx="38113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不甚满意的团队合作：沟通交流不到位，中途变更分工且未通知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队友，分工不明确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37709" y="2212719"/>
              <a:ext cx="20211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5">
                      <a:lumMod val="75000"/>
                    </a:schemeClr>
                  </a:solidFill>
                </a:rPr>
                <a:t>55%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31096" y="3342614"/>
            <a:ext cx="5012186" cy="1175000"/>
            <a:chOff x="4879110" y="3393600"/>
            <a:chExt cx="3811398" cy="1175000"/>
          </a:xfrm>
        </p:grpSpPr>
        <p:sp>
          <p:nvSpPr>
            <p:cNvPr id="30" name="矩形 29"/>
            <p:cNvSpPr/>
            <p:nvPr/>
          </p:nvSpPr>
          <p:spPr>
            <a:xfrm>
              <a:off x="4973633" y="3509174"/>
              <a:ext cx="360040" cy="23051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79110" y="3781077"/>
              <a:ext cx="3811398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错误的网站目标评估：关注界面而非功能，太关注细节，目标大庞大，自我需求太多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437709" y="3393600"/>
              <a:ext cx="20211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5">
                      <a:lumMod val="75000"/>
                    </a:schemeClr>
                  </a:solidFill>
                </a:rPr>
                <a:t>40%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我们的反思</a:t>
            </a:r>
          </a:p>
        </p:txBody>
      </p:sp>
    </p:spTree>
    <p:extLst>
      <p:ext uri="{BB962C8B-B14F-4D97-AF65-F5344CB8AC3E}">
        <p14:creationId xmlns:p14="http://schemas.microsoft.com/office/powerpoint/2010/main" val="1468280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2847" y="1563638"/>
            <a:ext cx="7632848" cy="50405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36" descr="C:\Users\v-jtobey.REDMOND\AppData\Local\MetroStyleAddIn\Icons\Passion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27" y="1563638"/>
            <a:ext cx="264098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75" y="1535112"/>
            <a:ext cx="524772" cy="543340"/>
          </a:xfrm>
          <a:prstGeom prst="rect">
            <a:avLst/>
          </a:prstGeom>
        </p:spPr>
      </p:pic>
      <p:pic>
        <p:nvPicPr>
          <p:cNvPr id="5" name="Picture 9" descr="C:\Users\Jonahs\Dropbox\Projects SCOTT\MEET Windows Azure\source\Background\tile-icon-messag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797" y="1563638"/>
            <a:ext cx="50418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Jonahs\Dropbox\Projects SCOTT\MEET Windows Azure\source\Background\tile-icon-cach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34" y="1563638"/>
            <a:ext cx="50418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等腰三角形 6"/>
          <p:cNvSpPr/>
          <p:nvPr/>
        </p:nvSpPr>
        <p:spPr>
          <a:xfrm flipV="1">
            <a:off x="1203949" y="2237520"/>
            <a:ext cx="304176" cy="262221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3203873" y="2237520"/>
            <a:ext cx="304176" cy="262221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5303802" y="2237520"/>
            <a:ext cx="304176" cy="262221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flipV="1">
            <a:off x="7393439" y="2237520"/>
            <a:ext cx="304176" cy="262221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202" y="2893349"/>
            <a:ext cx="2021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工作量的预判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不高估自己的能力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5475" y="2499741"/>
            <a:ext cx="202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前期定位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41941" y="2914409"/>
            <a:ext cx="2021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及时沟通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变动及时交流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相互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之间要有督促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45389" y="2499741"/>
            <a:ext cx="202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好的团队配合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35361" y="2914409"/>
            <a:ext cx="2021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有计划、低耦合的项目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好的接口模式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利用好的平台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45328" y="2499741"/>
            <a:ext cx="202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好的项目组织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4965" y="2984785"/>
            <a:ext cx="2021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不要过分关注细节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目标不要太庞大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总有赶不上的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ddl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34965" y="2499741"/>
            <a:ext cx="202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345389" y="2581929"/>
            <a:ext cx="0" cy="20060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我们的反思</a:t>
            </a:r>
          </a:p>
        </p:txBody>
      </p:sp>
      <p:sp>
        <p:nvSpPr>
          <p:cNvPr id="23" name="TextBox 4"/>
          <p:cNvSpPr txBox="1"/>
          <p:nvPr/>
        </p:nvSpPr>
        <p:spPr>
          <a:xfrm>
            <a:off x="3352503" y="592368"/>
            <a:ext cx="444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如何做一个好的项目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4372645" y="2581929"/>
            <a:ext cx="0" cy="20060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6516216" y="2581928"/>
            <a:ext cx="0" cy="20060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0347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5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2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75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25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75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7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25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75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4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/>
        </p:nvCxnSpPr>
        <p:spPr>
          <a:xfrm>
            <a:off x="2204506" y="2787774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204506" y="3723878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04506" y="2931790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80570" y="3949774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Design by 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TongtongLiu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XinyiZhao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YuBao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284317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5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</a:rPr>
              <a:t>About Our Website</a:t>
            </a:r>
            <a:endParaRPr lang="zh-CN" altLang="en-US" sz="2800" b="1" dirty="0" smtClean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43372" y="1214718"/>
            <a:ext cx="1440160" cy="1440160"/>
            <a:chOff x="630085" y="1203598"/>
            <a:chExt cx="1440160" cy="1440160"/>
          </a:xfrm>
        </p:grpSpPr>
        <p:sp>
          <p:nvSpPr>
            <p:cNvPr id="3" name="椭圆 2"/>
            <p:cNvSpPr/>
            <p:nvPr/>
          </p:nvSpPr>
          <p:spPr>
            <a:xfrm>
              <a:off x="630085" y="1203598"/>
              <a:ext cx="1440160" cy="144016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3" descr="C:\Users\Jonahs\Dropbox\Projects SCOTT\MEET Windows Azure\source\Background\tile-icon-bigdat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700" y="1485327"/>
              <a:ext cx="876930" cy="876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2216518" y="1344144"/>
            <a:ext cx="6296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大家好，我叫赵小馨，今天我来给大家介绍我们的网站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outTmall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看到大家美妙的名字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众点评”“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麦网”之后，我觉得我们的名字弱爆了！！！！！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我们应该起名叫“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天狗网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”啊！！！！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59868" y="1001849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吐槽自述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821946" y="3108850"/>
            <a:ext cx="1080120" cy="1080120"/>
            <a:chOff x="6804248" y="3219822"/>
            <a:chExt cx="1080120" cy="1080120"/>
          </a:xfrm>
        </p:grpSpPr>
        <p:sp>
          <p:nvSpPr>
            <p:cNvPr id="8" name="椭圆 7"/>
            <p:cNvSpPr/>
            <p:nvPr/>
          </p:nvSpPr>
          <p:spPr>
            <a:xfrm>
              <a:off x="6804248" y="3219822"/>
              <a:ext cx="1080120" cy="10801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14"/>
            <p:cNvSpPr>
              <a:spLocks noEditPoints="1"/>
            </p:cNvSpPr>
            <p:nvPr/>
          </p:nvSpPr>
          <p:spPr bwMode="black">
            <a:xfrm>
              <a:off x="7126472" y="3566406"/>
              <a:ext cx="501595" cy="445504"/>
            </a:xfrm>
            <a:custGeom>
              <a:avLst/>
              <a:gdLst>
                <a:gd name="T0" fmla="*/ 195 w 300"/>
                <a:gd name="T1" fmla="*/ 217 h 266"/>
                <a:gd name="T2" fmla="*/ 196 w 300"/>
                <a:gd name="T3" fmla="*/ 227 h 266"/>
                <a:gd name="T4" fmla="*/ 149 w 300"/>
                <a:gd name="T5" fmla="*/ 266 h 266"/>
                <a:gd name="T6" fmla="*/ 8 w 300"/>
                <a:gd name="T7" fmla="*/ 116 h 266"/>
                <a:gd name="T8" fmla="*/ 0 w 300"/>
                <a:gd name="T9" fmla="*/ 78 h 266"/>
                <a:gd name="T10" fmla="*/ 78 w 300"/>
                <a:gd name="T11" fmla="*/ 0 h 266"/>
                <a:gd name="T12" fmla="*/ 150 w 300"/>
                <a:gd name="T13" fmla="*/ 48 h 266"/>
                <a:gd name="T14" fmla="*/ 222 w 300"/>
                <a:gd name="T15" fmla="*/ 0 h 266"/>
                <a:gd name="T16" fmla="*/ 300 w 300"/>
                <a:gd name="T17" fmla="*/ 78 h 266"/>
                <a:gd name="T18" fmla="*/ 292 w 300"/>
                <a:gd name="T19" fmla="*/ 116 h 266"/>
                <a:gd name="T20" fmla="*/ 262 w 300"/>
                <a:gd name="T21" fmla="*/ 162 h 266"/>
                <a:gd name="T22" fmla="*/ 251 w 300"/>
                <a:gd name="T23" fmla="*/ 161 h 266"/>
                <a:gd name="T24" fmla="*/ 195 w 300"/>
                <a:gd name="T25" fmla="*/ 217 h 266"/>
                <a:gd name="T26" fmla="*/ 257 w 300"/>
                <a:gd name="T27" fmla="*/ 211 h 266"/>
                <a:gd name="T28" fmla="*/ 275 w 300"/>
                <a:gd name="T29" fmla="*/ 211 h 266"/>
                <a:gd name="T30" fmla="*/ 275 w 300"/>
                <a:gd name="T31" fmla="*/ 223 h 266"/>
                <a:gd name="T32" fmla="*/ 257 w 300"/>
                <a:gd name="T33" fmla="*/ 223 h 266"/>
                <a:gd name="T34" fmla="*/ 257 w 300"/>
                <a:gd name="T35" fmla="*/ 241 h 266"/>
                <a:gd name="T36" fmla="*/ 245 w 300"/>
                <a:gd name="T37" fmla="*/ 241 h 266"/>
                <a:gd name="T38" fmla="*/ 245 w 300"/>
                <a:gd name="T39" fmla="*/ 223 h 266"/>
                <a:gd name="T40" fmla="*/ 227 w 300"/>
                <a:gd name="T41" fmla="*/ 223 h 266"/>
                <a:gd name="T42" fmla="*/ 227 w 300"/>
                <a:gd name="T43" fmla="*/ 211 h 266"/>
                <a:gd name="T44" fmla="*/ 245 w 300"/>
                <a:gd name="T45" fmla="*/ 211 h 266"/>
                <a:gd name="T46" fmla="*/ 245 w 300"/>
                <a:gd name="T47" fmla="*/ 193 h 266"/>
                <a:gd name="T48" fmla="*/ 257 w 300"/>
                <a:gd name="T49" fmla="*/ 193 h 266"/>
                <a:gd name="T50" fmla="*/ 257 w 300"/>
                <a:gd name="T51" fmla="*/ 211 h 266"/>
                <a:gd name="T52" fmla="*/ 251 w 300"/>
                <a:gd name="T53" fmla="*/ 258 h 266"/>
                <a:gd name="T54" fmla="*/ 210 w 300"/>
                <a:gd name="T55" fmla="*/ 217 h 266"/>
                <a:gd name="T56" fmla="*/ 251 w 300"/>
                <a:gd name="T57" fmla="*/ 176 h 266"/>
                <a:gd name="T58" fmla="*/ 293 w 300"/>
                <a:gd name="T59" fmla="*/ 217 h 266"/>
                <a:gd name="T60" fmla="*/ 251 w 300"/>
                <a:gd name="T61" fmla="*/ 258 h 266"/>
                <a:gd name="T62" fmla="*/ 251 w 300"/>
                <a:gd name="T63" fmla="*/ 168 h 266"/>
                <a:gd name="T64" fmla="*/ 203 w 300"/>
                <a:gd name="T65" fmla="*/ 217 h 266"/>
                <a:gd name="T66" fmla="*/ 251 w 300"/>
                <a:gd name="T67" fmla="*/ 266 h 266"/>
                <a:gd name="T68" fmla="*/ 300 w 300"/>
                <a:gd name="T69" fmla="*/ 217 h 266"/>
                <a:gd name="T70" fmla="*/ 251 w 300"/>
                <a:gd name="T71" fmla="*/ 1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0" h="266">
                  <a:moveTo>
                    <a:pt x="195" y="217"/>
                  </a:moveTo>
                  <a:cubicBezTo>
                    <a:pt x="195" y="221"/>
                    <a:pt x="195" y="224"/>
                    <a:pt x="196" y="227"/>
                  </a:cubicBezTo>
                  <a:cubicBezTo>
                    <a:pt x="170" y="250"/>
                    <a:pt x="149" y="266"/>
                    <a:pt x="149" y="266"/>
                  </a:cubicBezTo>
                  <a:cubicBezTo>
                    <a:pt x="149" y="266"/>
                    <a:pt x="32" y="176"/>
                    <a:pt x="8" y="116"/>
                  </a:cubicBezTo>
                  <a:cubicBezTo>
                    <a:pt x="4" y="106"/>
                    <a:pt x="0" y="90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0" y="0"/>
                    <a:pt x="138" y="20"/>
                    <a:pt x="150" y="48"/>
                  </a:cubicBezTo>
                  <a:cubicBezTo>
                    <a:pt x="162" y="20"/>
                    <a:pt x="190" y="0"/>
                    <a:pt x="222" y="0"/>
                  </a:cubicBezTo>
                  <a:cubicBezTo>
                    <a:pt x="265" y="0"/>
                    <a:pt x="300" y="35"/>
                    <a:pt x="300" y="78"/>
                  </a:cubicBezTo>
                  <a:cubicBezTo>
                    <a:pt x="300" y="91"/>
                    <a:pt x="296" y="106"/>
                    <a:pt x="292" y="116"/>
                  </a:cubicBezTo>
                  <a:cubicBezTo>
                    <a:pt x="287" y="130"/>
                    <a:pt x="275" y="146"/>
                    <a:pt x="262" y="162"/>
                  </a:cubicBezTo>
                  <a:cubicBezTo>
                    <a:pt x="258" y="161"/>
                    <a:pt x="255" y="161"/>
                    <a:pt x="251" y="161"/>
                  </a:cubicBezTo>
                  <a:cubicBezTo>
                    <a:pt x="220" y="161"/>
                    <a:pt x="195" y="186"/>
                    <a:pt x="195" y="217"/>
                  </a:cubicBezTo>
                  <a:close/>
                  <a:moveTo>
                    <a:pt x="257" y="211"/>
                  </a:moveTo>
                  <a:cubicBezTo>
                    <a:pt x="275" y="211"/>
                    <a:pt x="275" y="211"/>
                    <a:pt x="275" y="211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57" y="223"/>
                    <a:pt x="257" y="223"/>
                    <a:pt x="257" y="223"/>
                  </a:cubicBezTo>
                  <a:cubicBezTo>
                    <a:pt x="257" y="241"/>
                    <a:pt x="257" y="241"/>
                    <a:pt x="257" y="241"/>
                  </a:cubicBezTo>
                  <a:cubicBezTo>
                    <a:pt x="245" y="241"/>
                    <a:pt x="245" y="241"/>
                    <a:pt x="245" y="241"/>
                  </a:cubicBezTo>
                  <a:cubicBezTo>
                    <a:pt x="245" y="223"/>
                    <a:pt x="245" y="223"/>
                    <a:pt x="245" y="223"/>
                  </a:cubicBezTo>
                  <a:cubicBezTo>
                    <a:pt x="227" y="223"/>
                    <a:pt x="227" y="223"/>
                    <a:pt x="227" y="223"/>
                  </a:cubicBezTo>
                  <a:cubicBezTo>
                    <a:pt x="227" y="211"/>
                    <a:pt x="227" y="211"/>
                    <a:pt x="227" y="211"/>
                  </a:cubicBezTo>
                  <a:cubicBezTo>
                    <a:pt x="245" y="211"/>
                    <a:pt x="245" y="211"/>
                    <a:pt x="245" y="211"/>
                  </a:cubicBezTo>
                  <a:cubicBezTo>
                    <a:pt x="245" y="193"/>
                    <a:pt x="245" y="193"/>
                    <a:pt x="245" y="193"/>
                  </a:cubicBezTo>
                  <a:cubicBezTo>
                    <a:pt x="257" y="193"/>
                    <a:pt x="257" y="193"/>
                    <a:pt x="257" y="193"/>
                  </a:cubicBezTo>
                  <a:lnTo>
                    <a:pt x="257" y="211"/>
                  </a:lnTo>
                  <a:close/>
                  <a:moveTo>
                    <a:pt x="251" y="258"/>
                  </a:moveTo>
                  <a:cubicBezTo>
                    <a:pt x="229" y="258"/>
                    <a:pt x="210" y="240"/>
                    <a:pt x="210" y="217"/>
                  </a:cubicBezTo>
                  <a:cubicBezTo>
                    <a:pt x="210" y="194"/>
                    <a:pt x="229" y="176"/>
                    <a:pt x="251" y="176"/>
                  </a:cubicBezTo>
                  <a:cubicBezTo>
                    <a:pt x="274" y="176"/>
                    <a:pt x="293" y="194"/>
                    <a:pt x="293" y="217"/>
                  </a:cubicBezTo>
                  <a:cubicBezTo>
                    <a:pt x="293" y="240"/>
                    <a:pt x="274" y="258"/>
                    <a:pt x="251" y="258"/>
                  </a:cubicBezTo>
                  <a:close/>
                  <a:moveTo>
                    <a:pt x="251" y="168"/>
                  </a:moveTo>
                  <a:cubicBezTo>
                    <a:pt x="224" y="168"/>
                    <a:pt x="203" y="190"/>
                    <a:pt x="203" y="217"/>
                  </a:cubicBezTo>
                  <a:cubicBezTo>
                    <a:pt x="203" y="244"/>
                    <a:pt x="224" y="266"/>
                    <a:pt x="251" y="266"/>
                  </a:cubicBezTo>
                  <a:cubicBezTo>
                    <a:pt x="278" y="266"/>
                    <a:pt x="300" y="244"/>
                    <a:pt x="300" y="217"/>
                  </a:cubicBezTo>
                  <a:cubicBezTo>
                    <a:pt x="300" y="190"/>
                    <a:pt x="278" y="168"/>
                    <a:pt x="251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943" tIns="41972" rIns="83943" bIns="41972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latin typeface="Segoe UI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71600" y="2980340"/>
            <a:ext cx="525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OurTmall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是我们自己的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在线购物网站，主打电子产品！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以普度众生为目的，坚信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只要你想买你就有钱买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的真理，让任何用户都可以体验土豪一掷千金的感觉。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感觉自己壕壕哒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嘻嘻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64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34"/>
            <a:ext cx="2699792" cy="513676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1463" y="2612770"/>
            <a:ext cx="1896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6">
                    <a:lumMod val="75000"/>
                  </a:schemeClr>
                </a:solidFill>
              </a:rPr>
              <a:t>Contents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306" y="1891133"/>
            <a:ext cx="1313180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19469" y="88817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95936" y="673638"/>
            <a:ext cx="3370628" cy="64510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619469" y="1671561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95936" y="1457020"/>
            <a:ext cx="3370628" cy="64510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619469" y="245494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95936" y="2240402"/>
            <a:ext cx="3370628" cy="64510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</a:p>
        </p:txBody>
      </p:sp>
      <p:sp>
        <p:nvSpPr>
          <p:cNvPr id="23" name="椭圆 22"/>
          <p:cNvSpPr/>
          <p:nvPr/>
        </p:nvSpPr>
        <p:spPr>
          <a:xfrm>
            <a:off x="3619469" y="326532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95936" y="3050787"/>
            <a:ext cx="3370628" cy="64510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</a:t>
            </a:r>
          </a:p>
        </p:txBody>
      </p:sp>
      <p:sp>
        <p:nvSpPr>
          <p:cNvPr id="25" name="椭圆 24"/>
          <p:cNvSpPr/>
          <p:nvPr/>
        </p:nvSpPr>
        <p:spPr>
          <a:xfrm>
            <a:off x="3619469" y="408243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95936" y="3867894"/>
            <a:ext cx="3370628" cy="64510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总结反思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54140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2108726"/>
            <a:ext cx="1696683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635" y="2650343"/>
            <a:ext cx="282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01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408719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53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107049" y="2423933"/>
            <a:ext cx="831692" cy="792088"/>
            <a:chOff x="1215154" y="1491630"/>
            <a:chExt cx="831692" cy="792088"/>
          </a:xfrm>
        </p:grpSpPr>
        <p:sp>
          <p:nvSpPr>
            <p:cNvPr id="6" name="正五边形 5"/>
            <p:cNvSpPr/>
            <p:nvPr/>
          </p:nvSpPr>
          <p:spPr>
            <a:xfrm>
              <a:off x="1215154" y="1491630"/>
              <a:ext cx="831692" cy="792088"/>
            </a:xfrm>
            <a:prstGeom prst="pentagon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72"/>
            <p:cNvSpPr>
              <a:spLocks noEditPoints="1"/>
            </p:cNvSpPr>
            <p:nvPr/>
          </p:nvSpPr>
          <p:spPr bwMode="auto">
            <a:xfrm>
              <a:off x="1409961" y="1687714"/>
              <a:ext cx="485110" cy="485984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01077" y="3553564"/>
            <a:ext cx="128666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用户注册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信息维护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7507317" y="2423933"/>
            <a:ext cx="831692" cy="792088"/>
            <a:chOff x="5198629" y="2697972"/>
            <a:chExt cx="831692" cy="792088"/>
          </a:xfrm>
        </p:grpSpPr>
        <p:sp>
          <p:nvSpPr>
            <p:cNvPr id="11" name="正五边形 10"/>
            <p:cNvSpPr/>
            <p:nvPr/>
          </p:nvSpPr>
          <p:spPr>
            <a:xfrm>
              <a:off x="5198629" y="2697972"/>
              <a:ext cx="831692" cy="792088"/>
            </a:xfrm>
            <a:prstGeom prst="pentagon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13"/>
            <p:cNvSpPr>
              <a:spLocks noEditPoints="1"/>
            </p:cNvSpPr>
            <p:nvPr/>
          </p:nvSpPr>
          <p:spPr bwMode="auto">
            <a:xfrm>
              <a:off x="5483086" y="2905621"/>
              <a:ext cx="262778" cy="484369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883363" y="1468316"/>
            <a:ext cx="831692" cy="792088"/>
            <a:chOff x="3923928" y="1534662"/>
            <a:chExt cx="831692" cy="792088"/>
          </a:xfrm>
        </p:grpSpPr>
        <p:sp>
          <p:nvSpPr>
            <p:cNvPr id="10" name="正五边形 9"/>
            <p:cNvSpPr/>
            <p:nvPr/>
          </p:nvSpPr>
          <p:spPr>
            <a:xfrm>
              <a:off x="3923928" y="1534662"/>
              <a:ext cx="831692" cy="792088"/>
            </a:xfrm>
            <a:prstGeom prst="pentagon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 78"/>
            <p:cNvSpPr>
              <a:spLocks noEditPoints="1"/>
            </p:cNvSpPr>
            <p:nvPr/>
          </p:nvSpPr>
          <p:spPr bwMode="auto">
            <a:xfrm>
              <a:off x="4145696" y="1785649"/>
              <a:ext cx="409671" cy="409565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4 h 347"/>
                <a:gd name="T4" fmla="*/ 174 w 347"/>
                <a:gd name="T5" fmla="*/ 347 h 347"/>
                <a:gd name="T6" fmla="*/ 347 w 347"/>
                <a:gd name="T7" fmla="*/ 174 h 347"/>
                <a:gd name="T8" fmla="*/ 174 w 347"/>
                <a:gd name="T9" fmla="*/ 0 h 347"/>
                <a:gd name="T10" fmla="*/ 332 w 347"/>
                <a:gd name="T11" fmla="*/ 166 h 347"/>
                <a:gd name="T12" fmla="*/ 283 w 347"/>
                <a:gd name="T13" fmla="*/ 166 h 347"/>
                <a:gd name="T14" fmla="*/ 231 w 347"/>
                <a:gd name="T15" fmla="*/ 26 h 347"/>
                <a:gd name="T16" fmla="*/ 332 w 347"/>
                <a:gd name="T17" fmla="*/ 166 h 347"/>
                <a:gd name="T18" fmla="*/ 174 w 347"/>
                <a:gd name="T19" fmla="*/ 332 h 347"/>
                <a:gd name="T20" fmla="*/ 147 w 347"/>
                <a:gd name="T21" fmla="*/ 181 h 347"/>
                <a:gd name="T22" fmla="*/ 200 w 347"/>
                <a:gd name="T23" fmla="*/ 181 h 347"/>
                <a:gd name="T24" fmla="*/ 174 w 347"/>
                <a:gd name="T25" fmla="*/ 332 h 347"/>
                <a:gd name="T26" fmla="*/ 147 w 347"/>
                <a:gd name="T27" fmla="*/ 166 h 347"/>
                <a:gd name="T28" fmla="*/ 174 w 347"/>
                <a:gd name="T29" fmla="*/ 15 h 347"/>
                <a:gd name="T30" fmla="*/ 174 w 347"/>
                <a:gd name="T31" fmla="*/ 15 h 347"/>
                <a:gd name="T32" fmla="*/ 200 w 347"/>
                <a:gd name="T33" fmla="*/ 166 h 347"/>
                <a:gd name="T34" fmla="*/ 147 w 347"/>
                <a:gd name="T35" fmla="*/ 166 h 347"/>
                <a:gd name="T36" fmla="*/ 153 w 347"/>
                <a:gd name="T37" fmla="*/ 19 h 347"/>
                <a:gd name="T38" fmla="*/ 133 w 347"/>
                <a:gd name="T39" fmla="*/ 166 h 347"/>
                <a:gd name="T40" fmla="*/ 79 w 347"/>
                <a:gd name="T41" fmla="*/ 166 h 347"/>
                <a:gd name="T42" fmla="*/ 153 w 347"/>
                <a:gd name="T43" fmla="*/ 19 h 347"/>
                <a:gd name="T44" fmla="*/ 133 w 347"/>
                <a:gd name="T45" fmla="*/ 181 h 347"/>
                <a:gd name="T46" fmla="*/ 153 w 347"/>
                <a:gd name="T47" fmla="*/ 329 h 347"/>
                <a:gd name="T48" fmla="*/ 79 w 347"/>
                <a:gd name="T49" fmla="*/ 181 h 347"/>
                <a:gd name="T50" fmla="*/ 133 w 347"/>
                <a:gd name="T51" fmla="*/ 181 h 347"/>
                <a:gd name="T52" fmla="*/ 194 w 347"/>
                <a:gd name="T53" fmla="*/ 329 h 347"/>
                <a:gd name="T54" fmla="*/ 215 w 347"/>
                <a:gd name="T55" fmla="*/ 181 h 347"/>
                <a:gd name="T56" fmla="*/ 268 w 347"/>
                <a:gd name="T57" fmla="*/ 181 h 347"/>
                <a:gd name="T58" fmla="*/ 194 w 347"/>
                <a:gd name="T59" fmla="*/ 329 h 347"/>
                <a:gd name="T60" fmla="*/ 215 w 347"/>
                <a:gd name="T61" fmla="*/ 166 h 347"/>
                <a:gd name="T62" fmla="*/ 194 w 347"/>
                <a:gd name="T63" fmla="*/ 19 h 347"/>
                <a:gd name="T64" fmla="*/ 268 w 347"/>
                <a:gd name="T65" fmla="*/ 166 h 347"/>
                <a:gd name="T66" fmla="*/ 215 w 347"/>
                <a:gd name="T67" fmla="*/ 166 h 347"/>
                <a:gd name="T68" fmla="*/ 117 w 347"/>
                <a:gd name="T69" fmla="*/ 26 h 347"/>
                <a:gd name="T70" fmla="*/ 64 w 347"/>
                <a:gd name="T71" fmla="*/ 166 h 347"/>
                <a:gd name="T72" fmla="*/ 15 w 347"/>
                <a:gd name="T73" fmla="*/ 166 h 347"/>
                <a:gd name="T74" fmla="*/ 117 w 347"/>
                <a:gd name="T75" fmla="*/ 26 h 347"/>
                <a:gd name="T76" fmla="*/ 15 w 347"/>
                <a:gd name="T77" fmla="*/ 181 h 347"/>
                <a:gd name="T78" fmla="*/ 64 w 347"/>
                <a:gd name="T79" fmla="*/ 181 h 347"/>
                <a:gd name="T80" fmla="*/ 117 w 347"/>
                <a:gd name="T81" fmla="*/ 322 h 347"/>
                <a:gd name="T82" fmla="*/ 15 w 347"/>
                <a:gd name="T83" fmla="*/ 181 h 347"/>
                <a:gd name="T84" fmla="*/ 231 w 347"/>
                <a:gd name="T85" fmla="*/ 322 h 347"/>
                <a:gd name="T86" fmla="*/ 283 w 347"/>
                <a:gd name="T87" fmla="*/ 181 h 347"/>
                <a:gd name="T88" fmla="*/ 332 w 347"/>
                <a:gd name="T89" fmla="*/ 181 h 347"/>
                <a:gd name="T90" fmla="*/ 231 w 347"/>
                <a:gd name="T91" fmla="*/ 32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4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4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332" y="166"/>
                  </a:moveTo>
                  <a:cubicBezTo>
                    <a:pt x="283" y="166"/>
                    <a:pt x="283" y="166"/>
                    <a:pt x="283" y="166"/>
                  </a:cubicBezTo>
                  <a:cubicBezTo>
                    <a:pt x="281" y="107"/>
                    <a:pt x="261" y="55"/>
                    <a:pt x="231" y="26"/>
                  </a:cubicBezTo>
                  <a:cubicBezTo>
                    <a:pt x="288" y="48"/>
                    <a:pt x="329" y="102"/>
                    <a:pt x="332" y="166"/>
                  </a:cubicBezTo>
                  <a:close/>
                  <a:moveTo>
                    <a:pt x="174" y="332"/>
                  </a:moveTo>
                  <a:cubicBezTo>
                    <a:pt x="165" y="330"/>
                    <a:pt x="148" y="277"/>
                    <a:pt x="147" y="181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99" y="277"/>
                    <a:pt x="183" y="330"/>
                    <a:pt x="174" y="332"/>
                  </a:cubicBezTo>
                  <a:close/>
                  <a:moveTo>
                    <a:pt x="147" y="166"/>
                  </a:moveTo>
                  <a:cubicBezTo>
                    <a:pt x="148" y="70"/>
                    <a:pt x="165" y="17"/>
                    <a:pt x="174" y="15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83" y="17"/>
                    <a:pt x="199" y="70"/>
                    <a:pt x="200" y="166"/>
                  </a:cubicBezTo>
                  <a:lnTo>
                    <a:pt x="147" y="166"/>
                  </a:lnTo>
                  <a:close/>
                  <a:moveTo>
                    <a:pt x="153" y="19"/>
                  </a:moveTo>
                  <a:cubicBezTo>
                    <a:pt x="138" y="51"/>
                    <a:pt x="133" y="118"/>
                    <a:pt x="133" y="166"/>
                  </a:cubicBezTo>
                  <a:cubicBezTo>
                    <a:pt x="79" y="166"/>
                    <a:pt x="79" y="166"/>
                    <a:pt x="79" y="166"/>
                  </a:cubicBezTo>
                  <a:cubicBezTo>
                    <a:pt x="81" y="94"/>
                    <a:pt x="112" y="34"/>
                    <a:pt x="153" y="19"/>
                  </a:cubicBezTo>
                  <a:close/>
                  <a:moveTo>
                    <a:pt x="133" y="181"/>
                  </a:moveTo>
                  <a:cubicBezTo>
                    <a:pt x="133" y="229"/>
                    <a:pt x="138" y="296"/>
                    <a:pt x="153" y="329"/>
                  </a:cubicBezTo>
                  <a:cubicBezTo>
                    <a:pt x="112" y="313"/>
                    <a:pt x="81" y="254"/>
                    <a:pt x="79" y="181"/>
                  </a:cubicBezTo>
                  <a:lnTo>
                    <a:pt x="133" y="181"/>
                  </a:lnTo>
                  <a:close/>
                  <a:moveTo>
                    <a:pt x="194" y="329"/>
                  </a:moveTo>
                  <a:cubicBezTo>
                    <a:pt x="209" y="296"/>
                    <a:pt x="214" y="229"/>
                    <a:pt x="215" y="181"/>
                  </a:cubicBezTo>
                  <a:cubicBezTo>
                    <a:pt x="268" y="181"/>
                    <a:pt x="268" y="181"/>
                    <a:pt x="268" y="181"/>
                  </a:cubicBezTo>
                  <a:cubicBezTo>
                    <a:pt x="266" y="254"/>
                    <a:pt x="235" y="313"/>
                    <a:pt x="194" y="329"/>
                  </a:cubicBezTo>
                  <a:close/>
                  <a:moveTo>
                    <a:pt x="215" y="166"/>
                  </a:moveTo>
                  <a:cubicBezTo>
                    <a:pt x="214" y="118"/>
                    <a:pt x="209" y="51"/>
                    <a:pt x="194" y="19"/>
                  </a:cubicBezTo>
                  <a:cubicBezTo>
                    <a:pt x="235" y="34"/>
                    <a:pt x="266" y="94"/>
                    <a:pt x="268" y="166"/>
                  </a:cubicBezTo>
                  <a:lnTo>
                    <a:pt x="215" y="166"/>
                  </a:lnTo>
                  <a:close/>
                  <a:moveTo>
                    <a:pt x="117" y="26"/>
                  </a:moveTo>
                  <a:cubicBezTo>
                    <a:pt x="87" y="55"/>
                    <a:pt x="66" y="107"/>
                    <a:pt x="6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8" y="102"/>
                    <a:pt x="59" y="48"/>
                    <a:pt x="117" y="26"/>
                  </a:cubicBezTo>
                  <a:close/>
                  <a:moveTo>
                    <a:pt x="15" y="181"/>
                  </a:moveTo>
                  <a:cubicBezTo>
                    <a:pt x="64" y="181"/>
                    <a:pt x="64" y="181"/>
                    <a:pt x="64" y="181"/>
                  </a:cubicBezTo>
                  <a:cubicBezTo>
                    <a:pt x="66" y="241"/>
                    <a:pt x="87" y="292"/>
                    <a:pt x="117" y="322"/>
                  </a:cubicBezTo>
                  <a:cubicBezTo>
                    <a:pt x="59" y="300"/>
                    <a:pt x="18" y="245"/>
                    <a:pt x="15" y="181"/>
                  </a:cubicBezTo>
                  <a:close/>
                  <a:moveTo>
                    <a:pt x="231" y="322"/>
                  </a:moveTo>
                  <a:cubicBezTo>
                    <a:pt x="261" y="292"/>
                    <a:pt x="281" y="241"/>
                    <a:pt x="283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29" y="245"/>
                    <a:pt x="288" y="300"/>
                    <a:pt x="231" y="32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82038" y="1468316"/>
            <a:ext cx="831692" cy="792088"/>
            <a:chOff x="2483768" y="2697972"/>
            <a:chExt cx="831692" cy="792088"/>
          </a:xfrm>
        </p:grpSpPr>
        <p:sp>
          <p:nvSpPr>
            <p:cNvPr id="9" name="正五边形 8"/>
            <p:cNvSpPr/>
            <p:nvPr/>
          </p:nvSpPr>
          <p:spPr>
            <a:xfrm>
              <a:off x="2483768" y="2697972"/>
              <a:ext cx="831692" cy="792088"/>
            </a:xfrm>
            <a:prstGeom prst="pentagon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77"/>
            <p:cNvSpPr>
              <a:spLocks noEditPoints="1"/>
            </p:cNvSpPr>
            <p:nvPr/>
          </p:nvSpPr>
          <p:spPr bwMode="auto">
            <a:xfrm>
              <a:off x="2656059" y="2980732"/>
              <a:ext cx="487109" cy="334145"/>
            </a:xfrm>
            <a:custGeom>
              <a:avLst/>
              <a:gdLst>
                <a:gd name="T0" fmla="*/ 340 w 413"/>
                <a:gd name="T1" fmla="*/ 283 h 283"/>
                <a:gd name="T2" fmla="*/ 73 w 413"/>
                <a:gd name="T3" fmla="*/ 283 h 283"/>
                <a:gd name="T4" fmla="*/ 72 w 413"/>
                <a:gd name="T5" fmla="*/ 283 h 283"/>
                <a:gd name="T6" fmla="*/ 0 w 413"/>
                <a:gd name="T7" fmla="*/ 209 h 283"/>
                <a:gd name="T8" fmla="*/ 70 w 413"/>
                <a:gd name="T9" fmla="*/ 135 h 283"/>
                <a:gd name="T10" fmla="*/ 66 w 413"/>
                <a:gd name="T11" fmla="*/ 107 h 283"/>
                <a:gd name="T12" fmla="*/ 173 w 413"/>
                <a:gd name="T13" fmla="*/ 0 h 283"/>
                <a:gd name="T14" fmla="*/ 273 w 413"/>
                <a:gd name="T15" fmla="*/ 69 h 283"/>
                <a:gd name="T16" fmla="*/ 273 w 413"/>
                <a:gd name="T17" fmla="*/ 69 h 283"/>
                <a:gd name="T18" fmla="*/ 346 w 413"/>
                <a:gd name="T19" fmla="*/ 135 h 283"/>
                <a:gd name="T20" fmla="*/ 413 w 413"/>
                <a:gd name="T21" fmla="*/ 209 h 283"/>
                <a:gd name="T22" fmla="*/ 341 w 413"/>
                <a:gd name="T23" fmla="*/ 283 h 283"/>
                <a:gd name="T24" fmla="*/ 340 w 413"/>
                <a:gd name="T25" fmla="*/ 283 h 283"/>
                <a:gd name="T26" fmla="*/ 73 w 413"/>
                <a:gd name="T27" fmla="*/ 268 h 283"/>
                <a:gd name="T28" fmla="*/ 339 w 413"/>
                <a:gd name="T29" fmla="*/ 268 h 283"/>
                <a:gd name="T30" fmla="*/ 340 w 413"/>
                <a:gd name="T31" fmla="*/ 268 h 283"/>
                <a:gd name="T32" fmla="*/ 398 w 413"/>
                <a:gd name="T33" fmla="*/ 209 h 283"/>
                <a:gd name="T34" fmla="*/ 339 w 413"/>
                <a:gd name="T35" fmla="*/ 150 h 283"/>
                <a:gd name="T36" fmla="*/ 332 w 413"/>
                <a:gd name="T37" fmla="*/ 142 h 283"/>
                <a:gd name="T38" fmla="*/ 273 w 413"/>
                <a:gd name="T39" fmla="*/ 83 h 283"/>
                <a:gd name="T40" fmla="*/ 268 w 413"/>
                <a:gd name="T41" fmla="*/ 84 h 283"/>
                <a:gd name="T42" fmla="*/ 261 w 413"/>
                <a:gd name="T43" fmla="*/ 79 h 283"/>
                <a:gd name="T44" fmla="*/ 173 w 413"/>
                <a:gd name="T45" fmla="*/ 15 h 283"/>
                <a:gd name="T46" fmla="*/ 81 w 413"/>
                <a:gd name="T47" fmla="*/ 107 h 283"/>
                <a:gd name="T48" fmla="*/ 87 w 413"/>
                <a:gd name="T49" fmla="*/ 140 h 283"/>
                <a:gd name="T50" fmla="*/ 86 w 413"/>
                <a:gd name="T51" fmla="*/ 147 h 283"/>
                <a:gd name="T52" fmla="*/ 79 w 413"/>
                <a:gd name="T53" fmla="*/ 150 h 283"/>
                <a:gd name="T54" fmla="*/ 73 w 413"/>
                <a:gd name="T55" fmla="*/ 150 h 283"/>
                <a:gd name="T56" fmla="*/ 14 w 413"/>
                <a:gd name="T57" fmla="*/ 209 h 283"/>
                <a:gd name="T58" fmla="*/ 73 w 413"/>
                <a:gd name="T59" fmla="*/ 268 h 283"/>
                <a:gd name="T60" fmla="*/ 73 w 413"/>
                <a:gd name="T61" fmla="*/ 26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3" h="283">
                  <a:moveTo>
                    <a:pt x="340" y="283"/>
                  </a:moveTo>
                  <a:cubicBezTo>
                    <a:pt x="73" y="283"/>
                    <a:pt x="73" y="283"/>
                    <a:pt x="73" y="283"/>
                  </a:cubicBezTo>
                  <a:cubicBezTo>
                    <a:pt x="73" y="283"/>
                    <a:pt x="72" y="283"/>
                    <a:pt x="72" y="283"/>
                  </a:cubicBezTo>
                  <a:cubicBezTo>
                    <a:pt x="32" y="282"/>
                    <a:pt x="0" y="249"/>
                    <a:pt x="0" y="209"/>
                  </a:cubicBezTo>
                  <a:cubicBezTo>
                    <a:pt x="0" y="169"/>
                    <a:pt x="31" y="137"/>
                    <a:pt x="70" y="135"/>
                  </a:cubicBezTo>
                  <a:cubicBezTo>
                    <a:pt x="67" y="126"/>
                    <a:pt x="66" y="117"/>
                    <a:pt x="66" y="107"/>
                  </a:cubicBezTo>
                  <a:cubicBezTo>
                    <a:pt x="66" y="48"/>
                    <a:pt x="114" y="0"/>
                    <a:pt x="173" y="0"/>
                  </a:cubicBezTo>
                  <a:cubicBezTo>
                    <a:pt x="217" y="0"/>
                    <a:pt x="257" y="27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311" y="69"/>
                    <a:pt x="343" y="98"/>
                    <a:pt x="346" y="135"/>
                  </a:cubicBezTo>
                  <a:cubicBezTo>
                    <a:pt x="384" y="139"/>
                    <a:pt x="413" y="171"/>
                    <a:pt x="413" y="209"/>
                  </a:cubicBezTo>
                  <a:cubicBezTo>
                    <a:pt x="413" y="249"/>
                    <a:pt x="381" y="282"/>
                    <a:pt x="341" y="283"/>
                  </a:cubicBezTo>
                  <a:cubicBezTo>
                    <a:pt x="340" y="283"/>
                    <a:pt x="340" y="283"/>
                    <a:pt x="340" y="283"/>
                  </a:cubicBezTo>
                  <a:close/>
                  <a:moveTo>
                    <a:pt x="73" y="268"/>
                  </a:moveTo>
                  <a:cubicBezTo>
                    <a:pt x="339" y="268"/>
                    <a:pt x="339" y="268"/>
                    <a:pt x="339" y="268"/>
                  </a:cubicBezTo>
                  <a:cubicBezTo>
                    <a:pt x="339" y="268"/>
                    <a:pt x="340" y="268"/>
                    <a:pt x="340" y="268"/>
                  </a:cubicBezTo>
                  <a:cubicBezTo>
                    <a:pt x="372" y="268"/>
                    <a:pt x="398" y="241"/>
                    <a:pt x="398" y="209"/>
                  </a:cubicBezTo>
                  <a:cubicBezTo>
                    <a:pt x="398" y="176"/>
                    <a:pt x="372" y="150"/>
                    <a:pt x="339" y="150"/>
                  </a:cubicBezTo>
                  <a:cubicBezTo>
                    <a:pt x="335" y="150"/>
                    <a:pt x="332" y="146"/>
                    <a:pt x="332" y="142"/>
                  </a:cubicBezTo>
                  <a:cubicBezTo>
                    <a:pt x="332" y="110"/>
                    <a:pt x="305" y="83"/>
                    <a:pt x="273" y="83"/>
                  </a:cubicBezTo>
                  <a:cubicBezTo>
                    <a:pt x="271" y="83"/>
                    <a:pt x="270" y="83"/>
                    <a:pt x="268" y="84"/>
                  </a:cubicBezTo>
                  <a:cubicBezTo>
                    <a:pt x="265" y="84"/>
                    <a:pt x="262" y="82"/>
                    <a:pt x="261" y="79"/>
                  </a:cubicBezTo>
                  <a:cubicBezTo>
                    <a:pt x="248" y="40"/>
                    <a:pt x="213" y="15"/>
                    <a:pt x="173" y="15"/>
                  </a:cubicBezTo>
                  <a:cubicBezTo>
                    <a:pt x="122" y="15"/>
                    <a:pt x="81" y="56"/>
                    <a:pt x="81" y="107"/>
                  </a:cubicBezTo>
                  <a:cubicBezTo>
                    <a:pt x="81" y="118"/>
                    <a:pt x="83" y="129"/>
                    <a:pt x="87" y="140"/>
                  </a:cubicBezTo>
                  <a:cubicBezTo>
                    <a:pt x="88" y="142"/>
                    <a:pt x="87" y="145"/>
                    <a:pt x="86" y="147"/>
                  </a:cubicBezTo>
                  <a:cubicBezTo>
                    <a:pt x="84" y="149"/>
                    <a:pt x="82" y="150"/>
                    <a:pt x="79" y="150"/>
                  </a:cubicBezTo>
                  <a:cubicBezTo>
                    <a:pt x="77" y="150"/>
                    <a:pt x="75" y="150"/>
                    <a:pt x="73" y="150"/>
                  </a:cubicBezTo>
                  <a:cubicBezTo>
                    <a:pt x="41" y="150"/>
                    <a:pt x="14" y="176"/>
                    <a:pt x="14" y="209"/>
                  </a:cubicBezTo>
                  <a:cubicBezTo>
                    <a:pt x="14" y="241"/>
                    <a:pt x="41" y="268"/>
                    <a:pt x="73" y="268"/>
                  </a:cubicBezTo>
                  <a:cubicBezTo>
                    <a:pt x="73" y="268"/>
                    <a:pt x="73" y="268"/>
                    <a:pt x="73" y="26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1-1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cxnSp>
        <p:nvCxnSpPr>
          <p:cNvPr id="20" name="直接连接符 19"/>
          <p:cNvCxnSpPr>
            <a:stCxn id="6" idx="5"/>
          </p:cNvCxnSpPr>
          <p:nvPr/>
        </p:nvCxnSpPr>
        <p:spPr>
          <a:xfrm flipV="1">
            <a:off x="1938740" y="2235707"/>
            <a:ext cx="608373" cy="49077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1"/>
            <a:endCxn id="9" idx="5"/>
          </p:cNvCxnSpPr>
          <p:nvPr/>
        </p:nvCxnSpPr>
        <p:spPr>
          <a:xfrm flipH="1">
            <a:off x="3213729" y="1770866"/>
            <a:ext cx="266963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1" idx="1"/>
            <a:endCxn id="10" idx="4"/>
          </p:cNvCxnSpPr>
          <p:nvPr/>
        </p:nvCxnSpPr>
        <p:spPr>
          <a:xfrm flipH="1" flipV="1">
            <a:off x="6556215" y="2260402"/>
            <a:ext cx="951103" cy="46608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35896" y="867907"/>
            <a:ext cx="194495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商品打分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店铺打分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消费者打分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8334" y="2310984"/>
            <a:ext cx="194495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商品管理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24340" y="3574696"/>
            <a:ext cx="1397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搜索功能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排序功能</a:t>
            </a:r>
          </a:p>
        </p:txBody>
      </p:sp>
      <p:sp>
        <p:nvSpPr>
          <p:cNvPr id="23" name="TextBox 27"/>
          <p:cNvSpPr txBox="1"/>
          <p:nvPr/>
        </p:nvSpPr>
        <p:spPr>
          <a:xfrm>
            <a:off x="1825405" y="977423"/>
            <a:ext cx="194495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7"/>
          <p:cNvSpPr txBox="1"/>
          <p:nvPr/>
        </p:nvSpPr>
        <p:spPr>
          <a:xfrm>
            <a:off x="5326731" y="984752"/>
            <a:ext cx="194495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商家店铺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7"/>
          <p:cNvSpPr txBox="1"/>
          <p:nvPr/>
        </p:nvSpPr>
        <p:spPr>
          <a:xfrm>
            <a:off x="550417" y="3154435"/>
            <a:ext cx="194495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950685" y="3185228"/>
            <a:ext cx="194495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27"/>
          <p:cNvSpPr txBox="1"/>
          <p:nvPr/>
        </p:nvSpPr>
        <p:spPr>
          <a:xfrm>
            <a:off x="1830763" y="2321171"/>
            <a:ext cx="194495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浏览商品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收藏商品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购物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37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8" grpId="0"/>
      <p:bldP spid="29" grpId="0"/>
      <p:bldP spid="30" grpId="0"/>
      <p:bldP spid="23" grpId="0"/>
      <p:bldP spid="24" grpId="0"/>
      <p:bldP spid="26" grpId="0"/>
      <p:bldP spid="27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2108726"/>
            <a:ext cx="1672637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Two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635" y="2650343"/>
            <a:ext cx="282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4253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02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408719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8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2-2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团队工作</a:t>
            </a:r>
          </a:p>
        </p:txBody>
      </p:sp>
      <p:sp>
        <p:nvSpPr>
          <p:cNvPr id="3" name="六边形 2"/>
          <p:cNvSpPr/>
          <p:nvPr/>
        </p:nvSpPr>
        <p:spPr>
          <a:xfrm>
            <a:off x="5143269" y="1367797"/>
            <a:ext cx="1259368" cy="1085662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/>
          <p:cNvSpPr/>
          <p:nvPr/>
        </p:nvSpPr>
        <p:spPr>
          <a:xfrm>
            <a:off x="4104639" y="1910628"/>
            <a:ext cx="1259368" cy="1085662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6184551" y="1910628"/>
            <a:ext cx="1259368" cy="1085662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86281" y="1589570"/>
            <a:ext cx="973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logic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27754" y="2161876"/>
            <a:ext cx="10386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View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36231" y="2161876"/>
            <a:ext cx="981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Data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4671" y="883125"/>
            <a:ext cx="1899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C#, ASP.NET</a:t>
            </a:r>
            <a:endParaRPr lang="zh-CN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48328" y="1441933"/>
            <a:ext cx="342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HTML/CSS, JS, AJAX</a:t>
            </a:r>
            <a:endParaRPr lang="zh-CN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732805" y="1441932"/>
            <a:ext cx="2432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SQL, ADO.NET</a:t>
            </a:r>
            <a:endParaRPr lang="zh-CN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76101" y="3022836"/>
            <a:ext cx="3951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个数据库表格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个数据库接口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+logic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实现文件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20+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2000+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3000+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545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181981" y="2092618"/>
            <a:ext cx="1130424" cy="1060704"/>
            <a:chOff x="3635896" y="2092618"/>
            <a:chExt cx="1130424" cy="1060704"/>
          </a:xfrm>
        </p:grpSpPr>
        <p:sp>
          <p:nvSpPr>
            <p:cNvPr id="5" name="等腰三角形 4"/>
            <p:cNvSpPr/>
            <p:nvPr/>
          </p:nvSpPr>
          <p:spPr>
            <a:xfrm rot="5400000">
              <a:off x="3778768" y="2165770"/>
              <a:ext cx="1060704" cy="914400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 rot="5400000">
              <a:off x="3562744" y="2165770"/>
              <a:ext cx="1060704" cy="914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C:\Documents and Settings\Administrator\桌面\睿泰集团员工培养计划-解决方案部-JYY\其他\PPT素材\插图\as0700429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20" r="6599"/>
          <a:stretch/>
        </p:blipFill>
        <p:spPr bwMode="auto">
          <a:xfrm>
            <a:off x="376757" y="1426733"/>
            <a:ext cx="3531876" cy="239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35569" y="1972342"/>
            <a:ext cx="345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：刘桐彤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Logic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：赵馨逸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&amp;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：赵馨逸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96381" y="141556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团队分工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2129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2108726"/>
            <a:ext cx="1944891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Three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635" y="2650343"/>
            <a:ext cx="282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4253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03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408719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0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976</Words>
  <Application>Microsoft Office PowerPoint</Application>
  <PresentationFormat>全屏显示(16:9)</PresentationFormat>
  <Paragraphs>150</Paragraphs>
  <Slides>18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Kozuka Mincho Pr6N H</vt:lpstr>
      <vt:lpstr>宋体</vt:lpstr>
      <vt:lpstr>微软雅黑</vt:lpstr>
      <vt:lpstr>Arial</vt:lpstr>
      <vt:lpstr>Broadway</vt:lpstr>
      <vt:lpstr>Calibri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jenny</dc:creator>
  <cp:lastModifiedBy>Xinyi_Zhao</cp:lastModifiedBy>
  <cp:revision>70</cp:revision>
  <dcterms:modified xsi:type="dcterms:W3CDTF">2014-08-01T06:06:28Z</dcterms:modified>
</cp:coreProperties>
</file>